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0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7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5846"/>
  </p:normalViewPr>
  <p:slideViewPr>
    <p:cSldViewPr snapToGrid="0">
      <p:cViewPr varScale="1">
        <p:scale>
          <a:sx n="111" d="100"/>
          <a:sy n="111" d="100"/>
        </p:scale>
        <p:origin x="31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November 20,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4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0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9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64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2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4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November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November 20,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07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0A8F7-3B3A-0DCD-3DA8-CE0486AEA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THE CLOUD DATA </a:t>
            </a: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PLATFORM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1056048-B766-7919-9302-5A784753B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7" r="24615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261ABE-3165-AD85-264C-D2A223BE7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0" y="2857421"/>
            <a:ext cx="5972456" cy="2754709"/>
          </a:xfrm>
        </p:spPr>
        <p:txBody>
          <a:bodyPr/>
          <a:lstStyle/>
          <a:p>
            <a:r>
              <a:rPr lang="en-US" dirty="0"/>
              <a:t>SNOWFLAKE </a:t>
            </a:r>
          </a:p>
        </p:txBody>
      </p:sp>
    </p:spTree>
    <p:extLst>
      <p:ext uri="{BB962C8B-B14F-4D97-AF65-F5344CB8AC3E}">
        <p14:creationId xmlns:p14="http://schemas.microsoft.com/office/powerpoint/2010/main" val="13455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E7CD4-BF69-1184-1FB1-D4D44CFC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" y="1504919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Separate Warehouse for Different Workloads</a:t>
            </a:r>
          </a:p>
        </p:txBody>
      </p:sp>
      <p:sp>
        <p:nvSpPr>
          <p:cNvPr id="41" name="Oval 23">
            <a:extLst>
              <a:ext uri="{FF2B5EF4-FFF2-40B4-BE49-F238E27FC236}">
                <a16:creationId xmlns:a16="http://schemas.microsoft.com/office/drawing/2014/main" id="{BEBFBB3C-FA07-4A06-A8D8-D690F92A2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6000" y="501282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EB43790-3D04-72DD-7992-7302BE791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6000" y="527844"/>
            <a:ext cx="6311912" cy="5996315"/>
          </a:xfrm>
          <a:custGeom>
            <a:avLst/>
            <a:gdLst/>
            <a:ahLst/>
            <a:cxnLst/>
            <a:rect l="l" t="t" r="r" b="b"/>
            <a:pathLst>
              <a:path w="5437187" h="5761037">
                <a:moveTo>
                  <a:pt x="0" y="0"/>
                </a:moveTo>
                <a:lnTo>
                  <a:pt x="5437187" y="0"/>
                </a:lnTo>
                <a:lnTo>
                  <a:pt x="5437187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657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75C31-58FC-E4B3-550F-44F9A557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Service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766B8F6-4F11-905B-40E0-0B578F368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91" y="1583284"/>
            <a:ext cx="11228134" cy="4519323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99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B2E5-920C-407C-7923-AFC8DC7D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Table and Partition File Mapping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9E138FD-776C-15A9-9096-7D2C89438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557" y="1281430"/>
            <a:ext cx="10363406" cy="5283000"/>
          </a:xfrm>
        </p:spPr>
      </p:pic>
    </p:spTree>
    <p:extLst>
      <p:ext uri="{BB962C8B-B14F-4D97-AF65-F5344CB8AC3E}">
        <p14:creationId xmlns:p14="http://schemas.microsoft.com/office/powerpoint/2010/main" val="243373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2DF9-CB4A-FFAC-84B4-91657AEB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Only For Cloud(SaaS) 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03575F-1EC4-739F-8D93-5E4A6380F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9"/>
            <a:ext cx="10894750" cy="4957112"/>
          </a:xfrm>
        </p:spPr>
      </p:pic>
    </p:spTree>
    <p:extLst>
      <p:ext uri="{BB962C8B-B14F-4D97-AF65-F5344CB8AC3E}">
        <p14:creationId xmlns:p14="http://schemas.microsoft.com/office/powerpoint/2010/main" val="392773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F76A3-89AA-25B6-6447-D1B3731B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/>
              <a:t>CREATE YOUR SNOWFLAKE ACCOUNT : SIGNUP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8519ABB-99BD-A297-DD94-C3242D310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964" y="549275"/>
            <a:ext cx="2536172" cy="3055629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3F9FC2-49B5-646F-D8FF-8EC8A5DAC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553" y="549273"/>
            <a:ext cx="3930825" cy="5759450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5589B-D596-A01B-0C19-A862D195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55061" y="4143275"/>
            <a:ext cx="3245621" cy="1825662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01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3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55A6F3-5D06-E0E7-8287-81683E50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GET STARTED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5C8AD0-DC0C-3F4D-4945-C171B39B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10" y="2860662"/>
            <a:ext cx="6371409" cy="3520203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DEFB3A-74E0-FB25-BB2D-93A6D3936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0181" y="2253805"/>
            <a:ext cx="4498159" cy="4127060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48" name="Rectangle 25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812" y="449263"/>
            <a:ext cx="11091600" cy="1332000"/>
          </a:xfrm>
        </p:spPr>
        <p:txBody>
          <a:bodyPr/>
          <a:lstStyle/>
          <a:p>
            <a:r>
              <a:rPr lang="en-US" dirty="0"/>
              <a:t>SNOWFLAKE CONSONE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26864E-1378-3836-B119-3423099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662" y="1253330"/>
            <a:ext cx="9795538" cy="5273469"/>
          </a:xfrm>
        </p:spPr>
      </p:pic>
    </p:spTree>
    <p:extLst>
      <p:ext uri="{BB962C8B-B14F-4D97-AF65-F5344CB8AC3E}">
        <p14:creationId xmlns:p14="http://schemas.microsoft.com/office/powerpoint/2010/main" val="319058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CB6DF-150A-FA74-E051-F0010452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dirty="0"/>
              <a:t>CREATING WAREHOUSE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0D155D-C19B-22CB-D307-73D4EA007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5007601"/>
            <a:ext cx="6598184" cy="1311038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C57174-6984-A85D-EDD5-3128016E9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503" y="2300288"/>
            <a:ext cx="4954762" cy="4174387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CREATE DATABASE AND TABLES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43D8E9-B1AB-4D81-9F4E-04AA5C5AC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5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C0BED-F03F-40D6-96CE-80CAE6666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4ECA50E9-696F-8BD8-BC5D-913180650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0" y="2323483"/>
            <a:ext cx="6371409" cy="230963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1D12676-E56D-F34C-6376-86E972E0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9" y="2323482"/>
            <a:ext cx="5352371" cy="3893849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20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SCHEMAS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CC3F7B-D288-93B7-521D-28E3C7908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36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2B5990-6E31-3347-B465-2A257B3B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563" y="252662"/>
            <a:ext cx="5645349" cy="15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9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74496E-1AE8-1844-656E-E262E66F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E01E44-8CFB-B10C-BCC4-A97282E94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216" y="1454582"/>
            <a:ext cx="7951563" cy="4333601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04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1A5F-1A12-C41E-E415-3623C05CA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DATABASE</a:t>
            </a:r>
          </a:p>
        </p:txBody>
      </p:sp>
      <p:pic>
        <p:nvPicPr>
          <p:cNvPr id="5" name="Content Placeholder 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BC737346-8536-4F16-040C-6A9A0A4EA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7" y="1541463"/>
            <a:ext cx="11091599" cy="4935818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3B3649-36DB-3346-169F-39C1145B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584" y="4839383"/>
            <a:ext cx="4119279" cy="13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1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EF28-AA8B-560A-34C8-96B44899A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49" y="34136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CREATE TABLES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2A2A7-42F7-3A5D-327A-6FC41963C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47" y="797415"/>
            <a:ext cx="9991850" cy="5054356"/>
          </a:xfr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FCBC72-A4E0-ECAF-F999-A123DD65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7" y="4404843"/>
            <a:ext cx="3937941" cy="1310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D0722A-27DE-50ED-9483-6D1ACA16B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47" y="5883939"/>
            <a:ext cx="9991850" cy="7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DE2E-5493-B7A3-7551-240B531D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Snowflake Stages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95525A3-6061-34B5-B0D8-ABFE76C9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510506"/>
            <a:ext cx="11437621" cy="4604544"/>
          </a:xfrm>
        </p:spPr>
      </p:pic>
    </p:spTree>
    <p:extLst>
      <p:ext uri="{BB962C8B-B14F-4D97-AF65-F5344CB8AC3E}">
        <p14:creationId xmlns:p14="http://schemas.microsoft.com/office/powerpoint/2010/main" val="86642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38F75B-FDA8-65A7-A64B-32F5EB3B7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016" y="1310481"/>
            <a:ext cx="10889122" cy="5247210"/>
          </a:xfrm>
        </p:spPr>
      </p:pic>
    </p:spTree>
    <p:extLst>
      <p:ext uri="{BB962C8B-B14F-4D97-AF65-F5344CB8AC3E}">
        <p14:creationId xmlns:p14="http://schemas.microsoft.com/office/powerpoint/2010/main" val="430236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LOAD CONTINUES..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2BF56B-20BF-8115-927F-7FE35426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8" y="1439068"/>
            <a:ext cx="11280512" cy="5069347"/>
          </a:xfrm>
        </p:spPr>
      </p:pic>
    </p:spTree>
    <p:extLst>
      <p:ext uri="{BB962C8B-B14F-4D97-AF65-F5344CB8AC3E}">
        <p14:creationId xmlns:p14="http://schemas.microsoft.com/office/powerpoint/2010/main" val="94140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177800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LAB : DATA LOAD</a:t>
            </a:r>
          </a:p>
        </p:txBody>
      </p:sp>
      <p:pic>
        <p:nvPicPr>
          <p:cNvPr id="6" name="Content Placeholder 5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4E33665-F269-08DE-CDE2-2B4686F35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475" y="843799"/>
            <a:ext cx="8887088" cy="4199805"/>
          </a:xfr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0B152E-D562-D79A-9BED-26286BC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37" y="5132816"/>
            <a:ext cx="10201275" cy="15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295" y="795174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  <a:endParaRPr lang="en-US"/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FA9578-D793-D941-7216-C23803004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88" y="2045361"/>
            <a:ext cx="6371407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241D88-9D6C-A2A4-1EC1-0517CAEC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57" y="2075074"/>
            <a:ext cx="5346122" cy="3488345"/>
          </a:xfrm>
          <a:custGeom>
            <a:avLst/>
            <a:gdLst/>
            <a:ahLst/>
            <a:cxnLst/>
            <a:rect l="l" t="t" r="r" b="b"/>
            <a:pathLst>
              <a:path w="6922273" h="4225290">
                <a:moveTo>
                  <a:pt x="0" y="0"/>
                </a:moveTo>
                <a:lnTo>
                  <a:pt x="6922273" y="0"/>
                </a:lnTo>
                <a:lnTo>
                  <a:pt x="6922273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37ACE4-8CCD-6979-3C20-A34F19D5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620" y="105359"/>
            <a:ext cx="637140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LAB : DATA LOAD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1CFE7-DAAA-D0AC-6908-AB0264272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" y="1009927"/>
            <a:ext cx="4804783" cy="4167590"/>
          </a:xfr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1C2D7AB-0C3B-3687-0A93-86703ED4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30" y="1028528"/>
            <a:ext cx="6794257" cy="232530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ED5301-E8C6-273E-9BA2-2E09DBF3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830" y="3464513"/>
            <a:ext cx="4446949" cy="2721975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C78A23-CBA7-21D4-98B1-6BBF83D0A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46" y="5308750"/>
            <a:ext cx="4304512" cy="1447811"/>
          </a:xfrm>
          <a:prstGeom prst="rect">
            <a:avLst/>
          </a:prstGeom>
        </p:spPr>
      </p:pic>
      <p:pic>
        <p:nvPicPr>
          <p:cNvPr id="18" name="Picture 17" descr="Icon&#10;&#10;Description automatically generated with medium confidence">
            <a:extLst>
              <a:ext uri="{FF2B5EF4-FFF2-40B4-BE49-F238E27FC236}">
                <a16:creationId xmlns:a16="http://schemas.microsoft.com/office/drawing/2014/main" id="{04C96755-238C-A289-EB2B-BBD0D994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0913" y="6155518"/>
            <a:ext cx="2366312" cy="632471"/>
          </a:xfrm>
          <a:prstGeom prst="rect">
            <a:avLst/>
          </a:prstGeom>
        </p:spPr>
      </p:pic>
      <p:pic>
        <p:nvPicPr>
          <p:cNvPr id="26" name="Picture 25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B64E0B19-D6A0-B950-7BAD-5B023A8AC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0" y="4267090"/>
            <a:ext cx="2510046" cy="13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AB504D0-C1ED-B60A-2984-C7238A6C5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899" y="238603"/>
            <a:ext cx="8349314" cy="181597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9CA49-84AA-127D-13F1-4BE7FB4D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37" y="3043078"/>
            <a:ext cx="8784775" cy="3667642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484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88" y="2075737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 dirty="0"/>
              <a:t>BULK DATA LOAD : </a:t>
            </a:r>
            <a:br>
              <a:rPr lang="en-US" sz="6400" dirty="0"/>
            </a:br>
            <a:r>
              <a:rPr lang="en-US" sz="6400" dirty="0"/>
              <a:t>PART II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F54C07-61D4-4BB1-A209-297754AD9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78C56C-3077-4234-BF38-388080D1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6009CB-E4A9-4334-904A-8BD104D59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C6B70D-B88E-4EBD-BEA4-6FD2E5FE5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B02BFF-E00A-48CF-A4A8-6A5C08308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2826"/>
            <a:ext cx="855255" cy="1080000"/>
          </a:xfrm>
          <a:custGeom>
            <a:avLst/>
            <a:gdLst>
              <a:gd name="connsiteX0" fmla="*/ 315255 w 855255"/>
              <a:gd name="connsiteY0" fmla="*/ 0 h 1080000"/>
              <a:gd name="connsiteX1" fmla="*/ 855255 w 855255"/>
              <a:gd name="connsiteY1" fmla="*/ 540000 h 1080000"/>
              <a:gd name="connsiteX2" fmla="*/ 315255 w 855255"/>
              <a:gd name="connsiteY2" fmla="*/ 1080000 h 1080000"/>
              <a:gd name="connsiteX3" fmla="*/ 13336 w 855255"/>
              <a:gd name="connsiteY3" fmla="*/ 987777 h 1080000"/>
              <a:gd name="connsiteX4" fmla="*/ 0 w 855255"/>
              <a:gd name="connsiteY4" fmla="*/ 976774 h 1080000"/>
              <a:gd name="connsiteX5" fmla="*/ 0 w 855255"/>
              <a:gd name="connsiteY5" fmla="*/ 103227 h 1080000"/>
              <a:gd name="connsiteX6" fmla="*/ 13336 w 855255"/>
              <a:gd name="connsiteY6" fmla="*/ 92224 h 1080000"/>
              <a:gd name="connsiteX7" fmla="*/ 315255 w 855255"/>
              <a:gd name="connsiteY7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5255" h="1080000">
                <a:moveTo>
                  <a:pt x="315255" y="0"/>
                </a:moveTo>
                <a:cubicBezTo>
                  <a:pt x="613489" y="0"/>
                  <a:pt x="855255" y="241766"/>
                  <a:pt x="855255" y="540000"/>
                </a:cubicBezTo>
                <a:cubicBezTo>
                  <a:pt x="855255" y="838234"/>
                  <a:pt x="613489" y="1080000"/>
                  <a:pt x="315255" y="1080000"/>
                </a:cubicBezTo>
                <a:cubicBezTo>
                  <a:pt x="203417" y="1080000"/>
                  <a:pt x="99520" y="1046002"/>
                  <a:pt x="13336" y="987777"/>
                </a:cubicBezTo>
                <a:lnTo>
                  <a:pt x="0" y="976774"/>
                </a:lnTo>
                <a:lnTo>
                  <a:pt x="0" y="103227"/>
                </a:lnTo>
                <a:lnTo>
                  <a:pt x="13336" y="92224"/>
                </a:lnTo>
                <a:cubicBezTo>
                  <a:pt x="99520" y="33999"/>
                  <a:pt x="203417" y="0"/>
                  <a:pt x="31525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84BA52-7072-56C2-94C4-FAF70B00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365" y="4029076"/>
            <a:ext cx="9109468" cy="2510040"/>
          </a:xfrm>
          <a:prstGeom prst="rect">
            <a:avLst/>
          </a:prstGeom>
        </p:spPr>
      </p:pic>
      <p:pic>
        <p:nvPicPr>
          <p:cNvPr id="19" name="Content Placeholder 1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CDDC25-42E4-4DB2-E780-D1D907659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126" y="32875"/>
            <a:ext cx="8263199" cy="2203246"/>
          </a:xfrm>
        </p:spPr>
      </p:pic>
      <p:pic>
        <p:nvPicPr>
          <p:cNvPr id="34" name="Picture 3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BF79FD-FB84-AD8E-6CCE-20E53B788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782" y="2381740"/>
            <a:ext cx="4210050" cy="15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0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1C61-F299-7FDE-208A-7182532D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Snowflake ?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A324-0981-241C-5856-42E3C8DF9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0833417" cy="3087451"/>
          </a:xfrm>
        </p:spPr>
        <p:txBody>
          <a:bodyPr/>
          <a:lstStyle/>
          <a:p>
            <a:r>
              <a:rPr lang="en-IN" dirty="0"/>
              <a:t>Snowflake is an analytic data warehouse provided as Software-as- Services(SaaS). Snowflake provides data warehouse that is faster, </a:t>
            </a:r>
            <a:r>
              <a:rPr lang="en-IN" dirty="0" err="1"/>
              <a:t>easierto</a:t>
            </a:r>
            <a:r>
              <a:rPr lang="en-IN" dirty="0"/>
              <a:t> use and more flexible that other traditional data warehouses.</a:t>
            </a:r>
          </a:p>
          <a:p>
            <a:r>
              <a:rPr lang="en-IN" dirty="0"/>
              <a:t>Snowflake data warehouse is not built on existing databases or not on big data software platform as Hadoop.</a:t>
            </a:r>
          </a:p>
          <a:p>
            <a:r>
              <a:rPr lang="en-IN" dirty="0"/>
              <a:t>The snowflake data warehouse uses a new SQL database engine with unique architecture designed for the cloud.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72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27923-A606-7B52-4C6A-B8A7A7B03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273" y="292557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/>
              <a:t>BULK DATA LOAD : </a:t>
            </a:r>
            <a:br>
              <a:rPr lang="en-US" sz="3400" dirty="0"/>
            </a:br>
            <a:r>
              <a:rPr lang="en-US" sz="3400" dirty="0"/>
              <a:t>PART II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277A9BA-5D7A-DF52-0B17-B8B75B2C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37" y="1222003"/>
            <a:ext cx="10717101" cy="534344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F386B-07F2-4764-3693-7210CC0C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481" y="1881275"/>
            <a:ext cx="10605643" cy="4319488"/>
          </a:xfrm>
        </p:spPr>
      </p:pic>
    </p:spTree>
    <p:extLst>
      <p:ext uri="{BB962C8B-B14F-4D97-AF65-F5344CB8AC3E}">
        <p14:creationId xmlns:p14="http://schemas.microsoft.com/office/powerpoint/2010/main" val="116958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7D256B-D21D-5F83-9A9F-DBE9B7D1C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46" y="2012951"/>
            <a:ext cx="8637592" cy="4468514"/>
          </a:xfrm>
        </p:spPr>
      </p:pic>
    </p:spTree>
    <p:extLst>
      <p:ext uri="{BB962C8B-B14F-4D97-AF65-F5344CB8AC3E}">
        <p14:creationId xmlns:p14="http://schemas.microsoft.com/office/powerpoint/2010/main" val="2323477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EE857C-B789-D597-756C-4CB226A6C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537" y="1881275"/>
            <a:ext cx="7968849" cy="4578418"/>
          </a:xfrm>
        </p:spPr>
      </p:pic>
    </p:spTree>
    <p:extLst>
      <p:ext uri="{BB962C8B-B14F-4D97-AF65-F5344CB8AC3E}">
        <p14:creationId xmlns:p14="http://schemas.microsoft.com/office/powerpoint/2010/main" val="3330678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687CEC-27D7-CF92-6DD6-83D7F9B1B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447" y="2012950"/>
            <a:ext cx="9673766" cy="4359758"/>
          </a:xfrm>
        </p:spPr>
      </p:pic>
    </p:spTree>
    <p:extLst>
      <p:ext uri="{BB962C8B-B14F-4D97-AF65-F5344CB8AC3E}">
        <p14:creationId xmlns:p14="http://schemas.microsoft.com/office/powerpoint/2010/main" val="1979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Ingestion and Transforming </a:t>
            </a:r>
            <a:br>
              <a:rPr lang="en-US" dirty="0"/>
            </a:br>
            <a:r>
              <a:rPr lang="en-US" dirty="0"/>
              <a:t>In Snowflake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AB30CFF-788D-CD4B-40BE-21B00B8AA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809" y="1984374"/>
            <a:ext cx="9909129" cy="4536605"/>
          </a:xfrm>
        </p:spPr>
      </p:pic>
    </p:spTree>
    <p:extLst>
      <p:ext uri="{BB962C8B-B14F-4D97-AF65-F5344CB8AC3E}">
        <p14:creationId xmlns:p14="http://schemas.microsoft.com/office/powerpoint/2010/main" val="391397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7" name="Content Placeholder 6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9296B89D-5B0F-8888-D1E0-86BDCA928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814" y="1881275"/>
            <a:ext cx="10146874" cy="4517158"/>
          </a:xfrm>
        </p:spPr>
      </p:pic>
    </p:spTree>
    <p:extLst>
      <p:ext uri="{BB962C8B-B14F-4D97-AF65-F5344CB8AC3E}">
        <p14:creationId xmlns:p14="http://schemas.microsoft.com/office/powerpoint/2010/main" val="395207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CONTINUOUS DATA PIPELINES : PROBLEMS ADDRESSED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B00D072-B042-6229-A126-B37D5F361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845" y="1881275"/>
            <a:ext cx="10360729" cy="4828944"/>
          </a:xfrm>
        </p:spPr>
      </p:pic>
    </p:spTree>
    <p:extLst>
      <p:ext uri="{BB962C8B-B14F-4D97-AF65-F5344CB8AC3E}">
        <p14:creationId xmlns:p14="http://schemas.microsoft.com/office/powerpoint/2010/main" val="266533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Oval 4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Oval 4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4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5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Oval 5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Oval 5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0" name="Rectangle 5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3BECB79-1D89-5860-E2DD-98D84E07F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38201"/>
            <a:ext cx="12192000" cy="51815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1" name="Rectangle 57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CONTINUOUS DATA PIPELINES : PROBLEMS ADDRESSED</a:t>
            </a:r>
          </a:p>
        </p:txBody>
      </p:sp>
      <p:sp>
        <p:nvSpPr>
          <p:cNvPr id="72" name="Rectangle 59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30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ARCHITECTURE DIAGRAM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71C9D133-58AF-988F-6055-11D3725C5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24041"/>
            <a:ext cx="11103527" cy="3962434"/>
          </a:xfrm>
        </p:spPr>
      </p:pic>
    </p:spTree>
    <p:extLst>
      <p:ext uri="{BB962C8B-B14F-4D97-AF65-F5344CB8AC3E}">
        <p14:creationId xmlns:p14="http://schemas.microsoft.com/office/powerpoint/2010/main" val="323735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21B3-1ABC-B61F-DC30-9A56DE7E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752" y="429306"/>
            <a:ext cx="11091600" cy="1332000"/>
          </a:xfrm>
        </p:spPr>
        <p:txBody>
          <a:bodyPr/>
          <a:lstStyle/>
          <a:p>
            <a:r>
              <a:rPr lang="en-US" dirty="0"/>
              <a:t>Snowflake Key Differentiator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23D991E7-F835-65ED-F88D-1BB3F9FA7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324" y="1470025"/>
            <a:ext cx="10317352" cy="4958669"/>
          </a:xfrm>
        </p:spPr>
      </p:pic>
    </p:spTree>
    <p:extLst>
      <p:ext uri="{BB962C8B-B14F-4D97-AF65-F5344CB8AC3E}">
        <p14:creationId xmlns:p14="http://schemas.microsoft.com/office/powerpoint/2010/main" val="3021381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AE889-E588-27EB-7DAD-9E7363A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700"/>
              <a:t>ARCHITECTURE DIAGRAM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74AF409-2042-7346-2AC0-BDCFB47B9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2313" y="344684"/>
            <a:ext cx="4013752" cy="639641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793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SNOWFLAKE CONNECTOR  </a:t>
            </a:r>
            <a:br>
              <a:rPr lang="en-US" dirty="0"/>
            </a:br>
            <a:r>
              <a:rPr lang="en-US" dirty="0"/>
              <a:t>			FOR APACHE KAFKA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1537BF2-8105-D9C6-3014-80C40AD23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214176"/>
            <a:ext cx="11368789" cy="3872299"/>
          </a:xfrm>
        </p:spPr>
      </p:pic>
    </p:spTree>
    <p:extLst>
      <p:ext uri="{BB962C8B-B14F-4D97-AF65-F5344CB8AC3E}">
        <p14:creationId xmlns:p14="http://schemas.microsoft.com/office/powerpoint/2010/main" val="197245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D9BD-F762-53F4-6C5D-CBE9C4CD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WITH KAFKA DATA INGESTION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C621EE99-B2A4-C1B5-1C7A-36AB64717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072" y="1215274"/>
            <a:ext cx="10612066" cy="5210905"/>
          </a:xfrm>
        </p:spPr>
      </p:pic>
    </p:spTree>
    <p:extLst>
      <p:ext uri="{BB962C8B-B14F-4D97-AF65-F5344CB8AC3E}">
        <p14:creationId xmlns:p14="http://schemas.microsoft.com/office/powerpoint/2010/main" val="376023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412D-1C47-2E75-FA6A-93CDA2B4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277812"/>
            <a:ext cx="11091600" cy="1332000"/>
          </a:xfrm>
        </p:spPr>
        <p:txBody>
          <a:bodyPr/>
          <a:lstStyle/>
          <a:p>
            <a:pPr algn="ctr"/>
            <a:r>
              <a:rPr lang="en-US" dirty="0"/>
              <a:t>KAFKA CONNECTOR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B2F1E1D-0341-B8FE-5CC4-5EB264557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345" y="1069974"/>
            <a:ext cx="11091600" cy="5509553"/>
          </a:xfrm>
        </p:spPr>
      </p:pic>
    </p:spTree>
    <p:extLst>
      <p:ext uri="{BB962C8B-B14F-4D97-AF65-F5344CB8AC3E}">
        <p14:creationId xmlns:p14="http://schemas.microsoft.com/office/powerpoint/2010/main" val="95604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0848-E1FB-9952-3367-9553A689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AND ROBUST INGESTION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D57B3BC-FFC5-A5A1-8548-F9AB64D93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84" y="1644332"/>
            <a:ext cx="10460575" cy="4824011"/>
          </a:xfrm>
        </p:spPr>
      </p:pic>
    </p:spTree>
    <p:extLst>
      <p:ext uri="{BB962C8B-B14F-4D97-AF65-F5344CB8AC3E}">
        <p14:creationId xmlns:p14="http://schemas.microsoft.com/office/powerpoint/2010/main" val="1243066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C3A5-3594-286B-F805-52A2B63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STREAMS &amp; TASKS</a:t>
            </a:r>
          </a:p>
        </p:txBody>
      </p:sp>
      <p:pic>
        <p:nvPicPr>
          <p:cNvPr id="5" name="Content Placeholder 4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33B030F-3267-E54E-A29B-36DD43EA7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614" y="1564323"/>
            <a:ext cx="10844523" cy="4820778"/>
          </a:xfrm>
        </p:spPr>
      </p:pic>
    </p:spTree>
    <p:extLst>
      <p:ext uri="{BB962C8B-B14F-4D97-AF65-F5344CB8AC3E}">
        <p14:creationId xmlns:p14="http://schemas.microsoft.com/office/powerpoint/2010/main" val="218534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80DB27C-AC1A-FA86-20AD-CDA4A4C91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36" y="1472882"/>
            <a:ext cx="11091599" cy="5134661"/>
          </a:xfrm>
        </p:spPr>
      </p:pic>
    </p:spTree>
    <p:extLst>
      <p:ext uri="{BB962C8B-B14F-4D97-AF65-F5344CB8AC3E}">
        <p14:creationId xmlns:p14="http://schemas.microsoft.com/office/powerpoint/2010/main" val="391084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0269-903C-2B32-9301-FC5FEB85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EVENTS BASED SERVERLESS DATA INGESTION PIPELINE</a:t>
            </a:r>
          </a:p>
        </p:txBody>
      </p:sp>
      <p:pic>
        <p:nvPicPr>
          <p:cNvPr id="4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5340E0BA-7C59-6B14-C3D3-8C000644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59" y="1215275"/>
            <a:ext cx="11433567" cy="52141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097247-1AB0-BDFD-AF86-4F1EDB22D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598849"/>
            <a:ext cx="11090274" cy="39796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4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5527-04FA-91AF-6C04-128FC9D8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STEPS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F73B58-EE04-71A7-9092-D2FDAEDC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784" y="1598612"/>
            <a:ext cx="10517065" cy="4493655"/>
          </a:xfrm>
        </p:spPr>
      </p:pic>
    </p:spTree>
    <p:extLst>
      <p:ext uri="{BB962C8B-B14F-4D97-AF65-F5344CB8AC3E}">
        <p14:creationId xmlns:p14="http://schemas.microsoft.com/office/powerpoint/2010/main" val="3753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04940-407D-C54C-5E34-440572B8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B96A-0673-A3C6-4CCA-125ED61DE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65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2949-E7E7-6AD4-D614-9CA8812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675005"/>
            <a:ext cx="11091600" cy="13320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Key Concept and Architecture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DDAE2-F9ED-6028-2140-AAF75CAE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Data Warehouse as Cloud Service: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data warehouse is true SaaS offering : 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hardware (virtual or physical) for you to select,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There is no software for you install, configure and manage.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       • Ongoing maintenance, management and tuning is handled by snowflake.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completely runs on cloud infrastructure. All the component of the snowflake service runs on public cloud infrastructure.</a:t>
            </a:r>
          </a:p>
          <a:p>
            <a:pPr marL="0" indent="0">
              <a:buNone/>
            </a:pPr>
            <a:r>
              <a:rPr lang="en-IN" dirty="0">
                <a:solidFill>
                  <a:srgbClr val="FFFF00">
                    <a:alpha val="60000"/>
                  </a:srgbClr>
                </a:solidFill>
              </a:rPr>
              <a:t>Snowflake uses virtual compute instance for its compute need and storage service for storage of data. Snowflake can not be run on private cloud infrastructure(on </a:t>
            </a:r>
            <a:r>
              <a:rPr lang="en-IN" dirty="0" err="1">
                <a:solidFill>
                  <a:srgbClr val="FFFF00">
                    <a:alpha val="60000"/>
                  </a:srgbClr>
                </a:solidFill>
              </a:rPr>
              <a:t>primises</a:t>
            </a:r>
            <a:r>
              <a:rPr lang="en-IN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4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9C3EA6-ABCD-59BC-3D88-96AE09C9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0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6400"/>
              <a:t>THANK YOU…!!!</a:t>
            </a:r>
          </a:p>
        </p:txBody>
      </p:sp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19F826DA-B43F-435D-9533-2B936F717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63" y="878681"/>
            <a:ext cx="5102225" cy="5102225"/>
          </a:xfrm>
          <a:custGeom>
            <a:avLst/>
            <a:gdLst/>
            <a:ahLst/>
            <a:cxnLst/>
            <a:rect l="l" t="t" r="r" b="b"/>
            <a:pathLst>
              <a:path w="5102225" h="5761037">
                <a:moveTo>
                  <a:pt x="0" y="0"/>
                </a:moveTo>
                <a:lnTo>
                  <a:pt x="5102225" y="0"/>
                </a:lnTo>
                <a:lnTo>
                  <a:pt x="5102225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80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CB961-E493-AE8D-D1C1-2F21D4A4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102" y="418900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Snowflake Architecture</a:t>
            </a:r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799A2B2-3205-0F15-E0B0-5F0367259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4" y="1558475"/>
            <a:ext cx="11413937" cy="4822389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38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2C441-FEAF-C56F-70BE-6D23814C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Record</a:t>
            </a:r>
          </a:p>
        </p:txBody>
      </p:sp>
      <p:pic>
        <p:nvPicPr>
          <p:cNvPr id="5" name="Content Placeholder 4" descr="Diagram, timeline&#10;&#10;Description automatically generated">
            <a:extLst>
              <a:ext uri="{FF2B5EF4-FFF2-40B4-BE49-F238E27FC236}">
                <a16:creationId xmlns:a16="http://schemas.microsoft.com/office/drawing/2014/main" id="{AF3ABCB4-204E-D961-75D5-9A1B91F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030" y="1237204"/>
            <a:ext cx="9874730" cy="5470440"/>
          </a:xfrm>
        </p:spPr>
      </p:pic>
    </p:spTree>
    <p:extLst>
      <p:ext uri="{BB962C8B-B14F-4D97-AF65-F5344CB8AC3E}">
        <p14:creationId xmlns:p14="http://schemas.microsoft.com/office/powerpoint/2010/main" val="285189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BB44-E4C4-AE03-BC7A-5AB252BE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 Layer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415C186C-9956-C784-4D29-DC2CB0DF4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91" y="1447166"/>
            <a:ext cx="11399990" cy="4739322"/>
          </a:xfrm>
        </p:spPr>
      </p:pic>
    </p:spTree>
    <p:extLst>
      <p:ext uri="{BB962C8B-B14F-4D97-AF65-F5344CB8AC3E}">
        <p14:creationId xmlns:p14="http://schemas.microsoft.com/office/powerpoint/2010/main" val="124250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B244E-BD40-DB04-EE4E-770A17E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Warehouse Size &amp; Pricing</a:t>
            </a:r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725D4BD-A12B-68AC-A31F-FA1BA8687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5776" y="794645"/>
            <a:ext cx="7649863" cy="5488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33480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</TotalTime>
  <Words>391</Words>
  <Application>Microsoft Office PowerPoint</Application>
  <PresentationFormat>Widescreen</PresentationFormat>
  <Paragraphs>61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Sitka Heading</vt:lpstr>
      <vt:lpstr>Source Sans Pro</vt:lpstr>
      <vt:lpstr>3DFloatVTI</vt:lpstr>
      <vt:lpstr>SNOWFLAKE </vt:lpstr>
      <vt:lpstr>Introduction</vt:lpstr>
      <vt:lpstr>What is Snowflake ?  </vt:lpstr>
      <vt:lpstr>Snowflake Key Differentiator</vt:lpstr>
      <vt:lpstr>Key Concept and Architecture </vt:lpstr>
      <vt:lpstr>Snowflake Architecture</vt:lpstr>
      <vt:lpstr>Update Record</vt:lpstr>
      <vt:lpstr>Compute Layer</vt:lpstr>
      <vt:lpstr>Warehouse Size &amp; Pricing</vt:lpstr>
      <vt:lpstr>Separate Warehouse for Different Workloads</vt:lpstr>
      <vt:lpstr>Service Layer</vt:lpstr>
      <vt:lpstr>Table and Partition File Mapping</vt:lpstr>
      <vt:lpstr>Why Only For Cloud(SaaS) ?</vt:lpstr>
      <vt:lpstr>CREATE YOUR SNOWFLAKE ACCOUNT : SIGNUP</vt:lpstr>
      <vt:lpstr>GET STARTED</vt:lpstr>
      <vt:lpstr>SNOWFLAKE CONSONE</vt:lpstr>
      <vt:lpstr>CREATING WAREHOUSE</vt:lpstr>
      <vt:lpstr>CREATE DATABASE AND TABLES</vt:lpstr>
      <vt:lpstr>CREATE SCHEMAS</vt:lpstr>
      <vt:lpstr>CREATE DATABASE</vt:lpstr>
      <vt:lpstr>CREATE TABLES</vt:lpstr>
      <vt:lpstr>Snowflake Stages</vt:lpstr>
      <vt:lpstr>DATA LOAD</vt:lpstr>
      <vt:lpstr>DATA LOAD CONTINUES..</vt:lpstr>
      <vt:lpstr>LAB : DATA LOAD</vt:lpstr>
      <vt:lpstr>LAB : DATA LOAD</vt:lpstr>
      <vt:lpstr>LAB : DATA LOAD</vt:lpstr>
      <vt:lpstr>BULK DATA LOAD :  PART II</vt:lpstr>
      <vt:lpstr>BULK DATA LOAD :  PART II</vt:lpstr>
      <vt:lpstr>BULK DATA LOAD :  PART II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Ingestion and Transforming  In Snowflake</vt:lpstr>
      <vt:lpstr>CONTINUOUS DATA PIPELINES : PROBLEMS ADDRESSED</vt:lpstr>
      <vt:lpstr>CONTINUOUS DATA PIPELINES : PROBLEMS ADDRESSED</vt:lpstr>
      <vt:lpstr>CONTINUOUS DATA PIPELINES : PROBLEMS ADDRESSED</vt:lpstr>
      <vt:lpstr>ARCHITECTURE DIAGRAM</vt:lpstr>
      <vt:lpstr>ARCHITECTURE DIAGRAM</vt:lpstr>
      <vt:lpstr>SNOWFLAKE CONNECTOR      FOR APACHE KAFKA</vt:lpstr>
      <vt:lpstr>CHALLENGES WITH KAFKA DATA INGESTION</vt:lpstr>
      <vt:lpstr>KAFKA CONNECTOR</vt:lpstr>
      <vt:lpstr>SIMPLE AND ROBUST INGESTION</vt:lpstr>
      <vt:lpstr>STREAMS &amp; TASKS</vt:lpstr>
      <vt:lpstr>TASKS</vt:lpstr>
      <vt:lpstr>EVENTS BASED SERVERLESS DATA INGESTION PIPELINE</vt:lpstr>
      <vt:lpstr>DEMO STEPS</vt:lpstr>
      <vt:lpstr>PowerPoint Presentation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SNOWFLAKE</dc:title>
  <dc:creator>Sgtultulghosh@outlook.com</dc:creator>
  <cp:lastModifiedBy>Anand Jha</cp:lastModifiedBy>
  <cp:revision>6</cp:revision>
  <dcterms:created xsi:type="dcterms:W3CDTF">2022-08-17T08:54:14Z</dcterms:created>
  <dcterms:modified xsi:type="dcterms:W3CDTF">2022-11-20T12:41:52Z</dcterms:modified>
</cp:coreProperties>
</file>